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70" r:id="rId3"/>
    <p:sldId id="268" r:id="rId4"/>
    <p:sldId id="264" r:id="rId5"/>
    <p:sldId id="261" r:id="rId6"/>
    <p:sldId id="267" r:id="rId7"/>
    <p:sldId id="259" r:id="rId8"/>
    <p:sldId id="263" r:id="rId9"/>
    <p:sldId id="26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94660"/>
  </p:normalViewPr>
  <p:slideViewPr>
    <p:cSldViewPr>
      <p:cViewPr varScale="1">
        <p:scale>
          <a:sx n="87" d="100"/>
          <a:sy n="87" d="100"/>
        </p:scale>
        <p:origin x="13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70559-3F7A-4D97-A63C-6A3C3794F65F}" type="doc">
      <dgm:prSet loTypeId="urn:microsoft.com/office/officeart/2005/8/layout/pyramid1" loCatId="pyramid" qsTypeId="urn:microsoft.com/office/officeart/2005/8/quickstyle/3d1" qsCatId="3D" csTypeId="urn:microsoft.com/office/officeart/2005/8/colors/colorful2" csCatId="colorful" phldr="1"/>
      <dgm:spPr/>
    </dgm:pt>
    <dgm:pt modelId="{415C4926-9A69-4523-B70E-E5F9A079D438}">
      <dgm:prSet phldrT="[Текст]" custT="1"/>
      <dgm:spPr>
        <a:solidFill>
          <a:srgbClr val="FF0000"/>
        </a:solidFill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pPr algn="ctr"/>
          <a:endParaRPr lang="ru-RU" sz="1200" dirty="0" smtClean="0">
            <a:latin typeface="Candara" panose="020E0502030303020204" pitchFamily="34" charset="0"/>
            <a:cs typeface="Times New Roman" panose="02020603050405020304" pitchFamily="18" charset="0"/>
          </a:endParaRPr>
        </a:p>
        <a:p>
          <a:pPr algn="ctr"/>
          <a:endParaRPr lang="ru-RU" sz="1200" dirty="0" smtClean="0">
            <a:latin typeface="Candara" panose="020E0502030303020204" pitchFamily="34" charset="0"/>
            <a:cs typeface="Times New Roman" panose="02020603050405020304" pitchFamily="18" charset="0"/>
          </a:endParaRPr>
        </a:p>
        <a:p>
          <a:pPr algn="ctr"/>
          <a:endParaRPr lang="ru-RU" sz="1200" dirty="0" smtClean="0">
            <a:latin typeface="Candara" panose="020E0502030303020204" pitchFamily="34" charset="0"/>
            <a:cs typeface="Times New Roman" panose="02020603050405020304" pitchFamily="18" charset="0"/>
          </a:endParaRPr>
        </a:p>
        <a:p>
          <a:pPr marL="268288" indent="0" algn="l"/>
          <a:endParaRPr lang="ru-RU" sz="1200" dirty="0" smtClean="0">
            <a:effectLst>
              <a:outerShdw blurRad="50800" dist="38100" dir="2700000" algn="tl" rotWithShape="0">
                <a:schemeClr val="bg1">
                  <a:alpha val="83000"/>
                </a:schemeClr>
              </a:outerShdw>
            </a:effectLst>
            <a:latin typeface="Candara" panose="020E0502030303020204" pitchFamily="34" charset="0"/>
            <a:cs typeface="Times New Roman" panose="02020603050405020304" pitchFamily="18" charset="0"/>
          </a:endParaRPr>
        </a:p>
        <a:p>
          <a:pPr marL="177800" indent="0" algn="ctr"/>
          <a:r>
            <a:rPr lang="ru-RU" sz="1200" dirty="0" smtClean="0">
              <a:effectLst>
                <a:outerShdw blurRad="50800" dist="38100" dir="2700000" algn="tl" rotWithShape="0">
                  <a:schemeClr val="bg1">
                    <a:alpha val="83000"/>
                  </a:schemeClr>
                </a:outerShdw>
              </a:effectLst>
              <a:latin typeface="Candara" panose="020E0502030303020204" pitchFamily="34" charset="0"/>
              <a:cs typeface="Times New Roman" panose="02020603050405020304" pitchFamily="18" charset="0"/>
            </a:rPr>
            <a:t>Федеральный </a:t>
          </a:r>
        </a:p>
        <a:p>
          <a:pPr marL="177800" indent="0" algn="ctr"/>
          <a:r>
            <a:rPr lang="ru-RU" sz="1200" dirty="0" smtClean="0">
              <a:effectLst>
                <a:outerShdw blurRad="50800" dist="38100" dir="2700000" algn="tl" rotWithShape="0">
                  <a:schemeClr val="bg1">
                    <a:alpha val="83000"/>
                  </a:schemeClr>
                </a:outerShdw>
              </a:effectLst>
              <a:latin typeface="Candara" panose="020E0502030303020204" pitchFamily="34" charset="0"/>
              <a:cs typeface="Times New Roman" panose="02020603050405020304" pitchFamily="18" charset="0"/>
            </a:rPr>
            <a:t>уровень</a:t>
          </a:r>
          <a:endParaRPr lang="ru-RU" sz="1200" dirty="0">
            <a:effectLst>
              <a:outerShdw blurRad="50800" dist="38100" dir="2700000" algn="tl" rotWithShape="0">
                <a:schemeClr val="bg1">
                  <a:alpha val="83000"/>
                </a:schemeClr>
              </a:outerShdw>
            </a:effectLst>
            <a:latin typeface="Candara" panose="020E0502030303020204" pitchFamily="34" charset="0"/>
            <a:cs typeface="Times New Roman" panose="02020603050405020304" pitchFamily="18" charset="0"/>
          </a:endParaRPr>
        </a:p>
      </dgm:t>
    </dgm:pt>
    <dgm:pt modelId="{A8CA93AA-3818-4D8A-9FA5-9584C1448E72}" type="parTrans" cxnId="{200262D9-CB33-428C-B892-09E6B15750D6}">
      <dgm:prSet/>
      <dgm:spPr/>
      <dgm:t>
        <a:bodyPr/>
        <a:lstStyle/>
        <a:p>
          <a:endParaRPr lang="ru-RU">
            <a:latin typeface="Candara" panose="020E0502030303020204" pitchFamily="34" charset="0"/>
          </a:endParaRPr>
        </a:p>
      </dgm:t>
    </dgm:pt>
    <dgm:pt modelId="{141BE350-93FF-4FC0-A194-158812E0D1BC}" type="sibTrans" cxnId="{200262D9-CB33-428C-B892-09E6B15750D6}">
      <dgm:prSet/>
      <dgm:spPr/>
      <dgm:t>
        <a:bodyPr/>
        <a:lstStyle/>
        <a:p>
          <a:endParaRPr lang="ru-RU">
            <a:latin typeface="Candara" panose="020E0502030303020204" pitchFamily="34" charset="0"/>
          </a:endParaRPr>
        </a:p>
      </dgm:t>
    </dgm:pt>
    <dgm:pt modelId="{657D1CD7-4FD6-418C-92EB-49F57C782F3F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1600" dirty="0" smtClean="0">
              <a:solidFill>
                <a:srgbClr val="002060"/>
              </a:solidFill>
              <a:latin typeface="Candara" panose="020E0502030303020204" pitchFamily="34" charset="0"/>
            </a:rPr>
            <a:t>Региональный </a:t>
          </a:r>
          <a:r>
            <a:rPr lang="ru-RU" sz="1600" dirty="0" smtClean="0">
              <a:latin typeface="Candara" panose="020E0502030303020204" pitchFamily="34" charset="0"/>
            </a:rPr>
            <a:t>уровень</a:t>
          </a:r>
          <a:endParaRPr lang="ru-RU" sz="1600" dirty="0">
            <a:latin typeface="Candara" panose="020E0502030303020204" pitchFamily="34" charset="0"/>
          </a:endParaRPr>
        </a:p>
      </dgm:t>
    </dgm:pt>
    <dgm:pt modelId="{40EC485E-B1AF-4DDF-AE75-AE0044573758}" type="parTrans" cxnId="{654D1CF7-4A82-4E10-BDFD-DE4BFC051FFF}">
      <dgm:prSet/>
      <dgm:spPr/>
      <dgm:t>
        <a:bodyPr/>
        <a:lstStyle/>
        <a:p>
          <a:endParaRPr lang="ru-RU">
            <a:latin typeface="Candara" panose="020E0502030303020204" pitchFamily="34" charset="0"/>
          </a:endParaRPr>
        </a:p>
      </dgm:t>
    </dgm:pt>
    <dgm:pt modelId="{9A7BFBC0-3F9B-4CBC-8150-23BDD6614F6C}" type="sibTrans" cxnId="{654D1CF7-4A82-4E10-BDFD-DE4BFC051FFF}">
      <dgm:prSet/>
      <dgm:spPr/>
      <dgm:t>
        <a:bodyPr/>
        <a:lstStyle/>
        <a:p>
          <a:endParaRPr lang="ru-RU">
            <a:latin typeface="Candara" panose="020E0502030303020204" pitchFamily="34" charset="0"/>
          </a:endParaRPr>
        </a:p>
      </dgm:t>
    </dgm:pt>
    <dgm:pt modelId="{0B9BBE9D-62D0-487F-A037-0103FAAE8B85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800" dirty="0" smtClean="0">
              <a:latin typeface="Candara" panose="020E0502030303020204" pitchFamily="34" charset="0"/>
            </a:rPr>
            <a:t>Уровень ОО</a:t>
          </a:r>
          <a:endParaRPr lang="ru-RU" sz="1800" dirty="0">
            <a:latin typeface="Candara" panose="020E0502030303020204" pitchFamily="34" charset="0"/>
          </a:endParaRPr>
        </a:p>
      </dgm:t>
    </dgm:pt>
    <dgm:pt modelId="{88383D47-999D-49FC-BBE8-689123E50E48}" type="parTrans" cxnId="{1ED9AD56-F843-4F13-A9E8-0A956725A7BE}">
      <dgm:prSet/>
      <dgm:spPr/>
      <dgm:t>
        <a:bodyPr/>
        <a:lstStyle/>
        <a:p>
          <a:endParaRPr lang="ru-RU">
            <a:latin typeface="Candara" panose="020E0502030303020204" pitchFamily="34" charset="0"/>
          </a:endParaRPr>
        </a:p>
      </dgm:t>
    </dgm:pt>
    <dgm:pt modelId="{97E04100-8045-4C5A-8711-A81FF218EF92}" type="sibTrans" cxnId="{1ED9AD56-F843-4F13-A9E8-0A956725A7BE}">
      <dgm:prSet/>
      <dgm:spPr/>
      <dgm:t>
        <a:bodyPr/>
        <a:lstStyle/>
        <a:p>
          <a:endParaRPr lang="ru-RU">
            <a:latin typeface="Candara" panose="020E0502030303020204" pitchFamily="34" charset="0"/>
          </a:endParaRPr>
        </a:p>
      </dgm:t>
    </dgm:pt>
    <dgm:pt modelId="{D4453C38-7DDD-4710-A6A6-EAC2C58CEF99}" type="pres">
      <dgm:prSet presAssocID="{BB570559-3F7A-4D97-A63C-6A3C3794F65F}" presName="Name0" presStyleCnt="0">
        <dgm:presLayoutVars>
          <dgm:dir/>
          <dgm:animLvl val="lvl"/>
          <dgm:resizeHandles val="exact"/>
        </dgm:presLayoutVars>
      </dgm:prSet>
      <dgm:spPr/>
    </dgm:pt>
    <dgm:pt modelId="{01FD135F-BCE0-4DFD-979D-6E52E2B80C34}" type="pres">
      <dgm:prSet presAssocID="{415C4926-9A69-4523-B70E-E5F9A079D438}" presName="Name8" presStyleCnt="0"/>
      <dgm:spPr/>
    </dgm:pt>
    <dgm:pt modelId="{4C65E806-9AE0-4F9A-9B52-833673D877DF}" type="pres">
      <dgm:prSet presAssocID="{415C4926-9A69-4523-B70E-E5F9A079D438}" presName="level" presStyleLbl="node1" presStyleIdx="0" presStyleCnt="3" custScaleX="97259" custScaleY="1101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C88C2-C44E-422C-BE7F-96A59EA583D5}" type="pres">
      <dgm:prSet presAssocID="{415C4926-9A69-4523-B70E-E5F9A079D4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57000-0748-4914-9D92-30EA4289335D}" type="pres">
      <dgm:prSet presAssocID="{657D1CD7-4FD6-418C-92EB-49F57C782F3F}" presName="Name8" presStyleCnt="0"/>
      <dgm:spPr/>
    </dgm:pt>
    <dgm:pt modelId="{EB052AC8-7793-42EA-8F06-06EC314B02EA}" type="pres">
      <dgm:prSet presAssocID="{657D1CD7-4FD6-418C-92EB-49F57C782F3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5CE3D-1A50-4777-95DD-E55CAA560B70}" type="pres">
      <dgm:prSet presAssocID="{657D1CD7-4FD6-418C-92EB-49F57C782F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68DB3-32C4-4F86-92D6-98808F38F38D}" type="pres">
      <dgm:prSet presAssocID="{0B9BBE9D-62D0-487F-A037-0103FAAE8B85}" presName="Name8" presStyleCnt="0"/>
      <dgm:spPr/>
    </dgm:pt>
    <dgm:pt modelId="{09334668-D4C9-4EBC-9AF5-7BDBD749E33C}" type="pres">
      <dgm:prSet presAssocID="{0B9BBE9D-62D0-487F-A037-0103FAAE8B8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BEC6A-50C8-4E51-AC26-37EE488B0C48}" type="pres">
      <dgm:prSet presAssocID="{0B9BBE9D-62D0-487F-A037-0103FAAE8B8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B4E1BE-2A75-4A44-8356-7FB87932FF29}" type="presOf" srcId="{BB570559-3F7A-4D97-A63C-6A3C3794F65F}" destId="{D4453C38-7DDD-4710-A6A6-EAC2C58CEF99}" srcOrd="0" destOrd="0" presId="urn:microsoft.com/office/officeart/2005/8/layout/pyramid1"/>
    <dgm:cxn modelId="{63D5967E-565B-42FB-BB77-3E2F21251B52}" type="presOf" srcId="{657D1CD7-4FD6-418C-92EB-49F57C782F3F}" destId="{EB052AC8-7793-42EA-8F06-06EC314B02EA}" srcOrd="0" destOrd="0" presId="urn:microsoft.com/office/officeart/2005/8/layout/pyramid1"/>
    <dgm:cxn modelId="{59922151-8483-4BD1-9C6F-BEEC0D3D9B0E}" type="presOf" srcId="{0B9BBE9D-62D0-487F-A037-0103FAAE8B85}" destId="{A50BEC6A-50C8-4E51-AC26-37EE488B0C48}" srcOrd="1" destOrd="0" presId="urn:microsoft.com/office/officeart/2005/8/layout/pyramid1"/>
    <dgm:cxn modelId="{02239A4C-3211-4BBA-ACD5-1FF77BE22545}" type="presOf" srcId="{415C4926-9A69-4523-B70E-E5F9A079D438}" destId="{4C65E806-9AE0-4F9A-9B52-833673D877DF}" srcOrd="0" destOrd="0" presId="urn:microsoft.com/office/officeart/2005/8/layout/pyramid1"/>
    <dgm:cxn modelId="{1ED9AD56-F843-4F13-A9E8-0A956725A7BE}" srcId="{BB570559-3F7A-4D97-A63C-6A3C3794F65F}" destId="{0B9BBE9D-62D0-487F-A037-0103FAAE8B85}" srcOrd="2" destOrd="0" parTransId="{88383D47-999D-49FC-BBE8-689123E50E48}" sibTransId="{97E04100-8045-4C5A-8711-A81FF218EF92}"/>
    <dgm:cxn modelId="{D515400D-1A01-4369-9717-542482086904}" type="presOf" srcId="{0B9BBE9D-62D0-487F-A037-0103FAAE8B85}" destId="{09334668-D4C9-4EBC-9AF5-7BDBD749E33C}" srcOrd="0" destOrd="0" presId="urn:microsoft.com/office/officeart/2005/8/layout/pyramid1"/>
    <dgm:cxn modelId="{C4B33E3B-A7DE-4594-AED6-30AA7EE52546}" type="presOf" srcId="{657D1CD7-4FD6-418C-92EB-49F57C782F3F}" destId="{FCE5CE3D-1A50-4777-95DD-E55CAA560B70}" srcOrd="1" destOrd="0" presId="urn:microsoft.com/office/officeart/2005/8/layout/pyramid1"/>
    <dgm:cxn modelId="{200262D9-CB33-428C-B892-09E6B15750D6}" srcId="{BB570559-3F7A-4D97-A63C-6A3C3794F65F}" destId="{415C4926-9A69-4523-B70E-E5F9A079D438}" srcOrd="0" destOrd="0" parTransId="{A8CA93AA-3818-4D8A-9FA5-9584C1448E72}" sibTransId="{141BE350-93FF-4FC0-A194-158812E0D1BC}"/>
    <dgm:cxn modelId="{9749F18E-D028-416B-B538-83D921BA1B71}" type="presOf" srcId="{415C4926-9A69-4523-B70E-E5F9A079D438}" destId="{75BC88C2-C44E-422C-BE7F-96A59EA583D5}" srcOrd="1" destOrd="0" presId="urn:microsoft.com/office/officeart/2005/8/layout/pyramid1"/>
    <dgm:cxn modelId="{654D1CF7-4A82-4E10-BDFD-DE4BFC051FFF}" srcId="{BB570559-3F7A-4D97-A63C-6A3C3794F65F}" destId="{657D1CD7-4FD6-418C-92EB-49F57C782F3F}" srcOrd="1" destOrd="0" parTransId="{40EC485E-B1AF-4DDF-AE75-AE0044573758}" sibTransId="{9A7BFBC0-3F9B-4CBC-8150-23BDD6614F6C}"/>
    <dgm:cxn modelId="{6A9582B7-4085-4BE1-93BA-DC773F053BBA}" type="presParOf" srcId="{D4453C38-7DDD-4710-A6A6-EAC2C58CEF99}" destId="{01FD135F-BCE0-4DFD-979D-6E52E2B80C34}" srcOrd="0" destOrd="0" presId="urn:microsoft.com/office/officeart/2005/8/layout/pyramid1"/>
    <dgm:cxn modelId="{52CE699A-0E5D-48E1-A28B-9AABCB031331}" type="presParOf" srcId="{01FD135F-BCE0-4DFD-979D-6E52E2B80C34}" destId="{4C65E806-9AE0-4F9A-9B52-833673D877DF}" srcOrd="0" destOrd="0" presId="urn:microsoft.com/office/officeart/2005/8/layout/pyramid1"/>
    <dgm:cxn modelId="{3EE4834C-DC62-4030-A363-00E4620E99BA}" type="presParOf" srcId="{01FD135F-BCE0-4DFD-979D-6E52E2B80C34}" destId="{75BC88C2-C44E-422C-BE7F-96A59EA583D5}" srcOrd="1" destOrd="0" presId="urn:microsoft.com/office/officeart/2005/8/layout/pyramid1"/>
    <dgm:cxn modelId="{5608F33F-F6E2-48F4-8C29-FF3337C0869B}" type="presParOf" srcId="{D4453C38-7DDD-4710-A6A6-EAC2C58CEF99}" destId="{AA957000-0748-4914-9D92-30EA4289335D}" srcOrd="1" destOrd="0" presId="urn:microsoft.com/office/officeart/2005/8/layout/pyramid1"/>
    <dgm:cxn modelId="{DC9B2E42-EF95-45B7-A87B-D3318BA6A682}" type="presParOf" srcId="{AA957000-0748-4914-9D92-30EA4289335D}" destId="{EB052AC8-7793-42EA-8F06-06EC314B02EA}" srcOrd="0" destOrd="0" presId="urn:microsoft.com/office/officeart/2005/8/layout/pyramid1"/>
    <dgm:cxn modelId="{390FED2B-2572-43F4-A669-CB7A04AD3965}" type="presParOf" srcId="{AA957000-0748-4914-9D92-30EA4289335D}" destId="{FCE5CE3D-1A50-4777-95DD-E55CAA560B70}" srcOrd="1" destOrd="0" presId="urn:microsoft.com/office/officeart/2005/8/layout/pyramid1"/>
    <dgm:cxn modelId="{9CA596C4-D415-410B-A568-D968474881DD}" type="presParOf" srcId="{D4453C38-7DDD-4710-A6A6-EAC2C58CEF99}" destId="{FFE68DB3-32C4-4F86-92D6-98808F38F38D}" srcOrd="2" destOrd="0" presId="urn:microsoft.com/office/officeart/2005/8/layout/pyramid1"/>
    <dgm:cxn modelId="{CEDE9876-A5D2-443A-8B99-5FB9DDEA4D6B}" type="presParOf" srcId="{FFE68DB3-32C4-4F86-92D6-98808F38F38D}" destId="{09334668-D4C9-4EBC-9AF5-7BDBD749E33C}" srcOrd="0" destOrd="0" presId="urn:microsoft.com/office/officeart/2005/8/layout/pyramid1"/>
    <dgm:cxn modelId="{65CD3CBB-0889-4A82-BCB1-13047AA70B55}" type="presParOf" srcId="{FFE68DB3-32C4-4F86-92D6-98808F38F38D}" destId="{A50BEC6A-50C8-4E51-AC26-37EE488B0C4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5E806-9AE0-4F9A-9B52-833673D877DF}">
      <dsp:nvSpPr>
        <dsp:cNvPr id="0" name=""/>
        <dsp:cNvSpPr/>
      </dsp:nvSpPr>
      <dsp:spPr>
        <a:xfrm>
          <a:off x="1296140" y="0"/>
          <a:ext cx="1368159" cy="1585754"/>
        </a:xfrm>
        <a:prstGeom prst="trapezoid">
          <a:avLst>
            <a:gd name="adj" fmla="val 51409"/>
          </a:avLst>
        </a:prstGeom>
        <a:solidFill>
          <a:srgbClr val="FF0000"/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Candara" panose="020E0502030303020204" pitchFamily="34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Candara" panose="020E0502030303020204" pitchFamily="34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Candara" panose="020E0502030303020204" pitchFamily="34" charset="0"/>
            <a:cs typeface="Times New Roman" panose="02020603050405020304" pitchFamily="18" charset="0"/>
          </a:endParaRPr>
        </a:p>
        <a:p>
          <a:pPr marL="26828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effectLst>
              <a:outerShdw blurRad="50800" dist="38100" dir="2700000" algn="tl" rotWithShape="0">
                <a:schemeClr val="bg1">
                  <a:alpha val="83000"/>
                </a:schemeClr>
              </a:outerShdw>
            </a:effectLst>
            <a:latin typeface="Candara" panose="020E0502030303020204" pitchFamily="34" charset="0"/>
            <a:cs typeface="Times New Roman" panose="02020603050405020304" pitchFamily="18" charset="0"/>
          </a:endParaRPr>
        </a:p>
        <a:p>
          <a:pPr marL="17780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outerShdw blurRad="50800" dist="38100" dir="2700000" algn="tl" rotWithShape="0">
                  <a:schemeClr val="bg1">
                    <a:alpha val="83000"/>
                  </a:schemeClr>
                </a:outerShdw>
              </a:effectLst>
              <a:latin typeface="Candara" panose="020E0502030303020204" pitchFamily="34" charset="0"/>
              <a:cs typeface="Times New Roman" panose="02020603050405020304" pitchFamily="18" charset="0"/>
            </a:rPr>
            <a:t>Федеральный </a:t>
          </a:r>
        </a:p>
        <a:p>
          <a:pPr marL="17780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outerShdw blurRad="50800" dist="38100" dir="2700000" algn="tl" rotWithShape="0">
                  <a:schemeClr val="bg1">
                    <a:alpha val="83000"/>
                  </a:schemeClr>
                </a:outerShdw>
              </a:effectLst>
              <a:latin typeface="Candara" panose="020E0502030303020204" pitchFamily="34" charset="0"/>
              <a:cs typeface="Times New Roman" panose="02020603050405020304" pitchFamily="18" charset="0"/>
            </a:rPr>
            <a:t>уровень</a:t>
          </a:r>
          <a:endParaRPr lang="ru-RU" sz="1200" kern="1200" dirty="0">
            <a:effectLst>
              <a:outerShdw blurRad="50800" dist="38100" dir="2700000" algn="tl" rotWithShape="0">
                <a:schemeClr val="bg1">
                  <a:alpha val="83000"/>
                </a:schemeClr>
              </a:outerShdw>
            </a:effectLst>
            <a:latin typeface="Candara" panose="020E0502030303020204" pitchFamily="34" charset="0"/>
            <a:cs typeface="Times New Roman" panose="02020603050405020304" pitchFamily="18" charset="0"/>
          </a:endParaRPr>
        </a:p>
      </dsp:txBody>
      <dsp:txXfrm>
        <a:off x="1296140" y="0"/>
        <a:ext cx="1368159" cy="1585754"/>
      </dsp:txXfrm>
    </dsp:sp>
    <dsp:sp modelId="{EB052AC8-7793-42EA-8F06-06EC314B02EA}">
      <dsp:nvSpPr>
        <dsp:cNvPr id="0" name=""/>
        <dsp:cNvSpPr/>
      </dsp:nvSpPr>
      <dsp:spPr>
        <a:xfrm>
          <a:off x="638430" y="1585754"/>
          <a:ext cx="2683578" cy="1439370"/>
        </a:xfrm>
        <a:prstGeom prst="trapezoid">
          <a:avLst>
            <a:gd name="adj" fmla="val 44355"/>
          </a:avLst>
        </a:prstGeom>
        <a:solidFill>
          <a:srgbClr val="00B05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andara" panose="020E0502030303020204" pitchFamily="34" charset="0"/>
            </a:rPr>
            <a:t>Региональный </a:t>
          </a:r>
          <a:r>
            <a:rPr lang="ru-RU" sz="1600" kern="1200" dirty="0" smtClean="0">
              <a:latin typeface="Candara" panose="020E0502030303020204" pitchFamily="34" charset="0"/>
            </a:rPr>
            <a:t>уровень</a:t>
          </a:r>
          <a:endParaRPr lang="ru-RU" sz="1600" kern="1200" dirty="0">
            <a:latin typeface="Candara" panose="020E0502030303020204" pitchFamily="34" charset="0"/>
          </a:endParaRPr>
        </a:p>
      </dsp:txBody>
      <dsp:txXfrm>
        <a:off x="1108056" y="1585754"/>
        <a:ext cx="1744326" cy="1439370"/>
      </dsp:txXfrm>
    </dsp:sp>
    <dsp:sp modelId="{09334668-D4C9-4EBC-9AF5-7BDBD749E33C}">
      <dsp:nvSpPr>
        <dsp:cNvPr id="0" name=""/>
        <dsp:cNvSpPr/>
      </dsp:nvSpPr>
      <dsp:spPr>
        <a:xfrm>
          <a:off x="0" y="3025125"/>
          <a:ext cx="3960440" cy="1439370"/>
        </a:xfrm>
        <a:prstGeom prst="trapezoid">
          <a:avLst>
            <a:gd name="adj" fmla="val 44355"/>
          </a:avLst>
        </a:prstGeom>
        <a:solidFill>
          <a:srgbClr val="FFFF0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ndara" panose="020E0502030303020204" pitchFamily="34" charset="0"/>
            </a:rPr>
            <a:t>Уровень ОО</a:t>
          </a:r>
          <a:endParaRPr lang="ru-RU" sz="1800" kern="1200" dirty="0">
            <a:latin typeface="Candara" panose="020E0502030303020204" pitchFamily="34" charset="0"/>
          </a:endParaRPr>
        </a:p>
      </dsp:txBody>
      <dsp:txXfrm>
        <a:off x="693076" y="3025125"/>
        <a:ext cx="2574286" cy="1439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99F7-108A-4FA7-BF77-A654A4508BE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14C5-735A-4303-A0EF-A42358BFD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99F7-108A-4FA7-BF77-A654A4508BE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14C5-735A-4303-A0EF-A42358BFD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99F7-108A-4FA7-BF77-A654A4508BE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14C5-735A-4303-A0EF-A42358BFD87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61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99F7-108A-4FA7-BF77-A654A4508BE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14C5-735A-4303-A0EF-A42358BFD87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99F7-108A-4FA7-BF77-A654A4508BE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14C5-735A-4303-A0EF-A42358BFD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99F7-108A-4FA7-BF77-A654A4508BE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14C5-735A-4303-A0EF-A42358BFD8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99F7-108A-4FA7-BF77-A654A4508BE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14C5-735A-4303-A0EF-A42358BFD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99F7-108A-4FA7-BF77-A654A4508BE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14C5-735A-4303-A0EF-A42358BFD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99F7-108A-4FA7-BF77-A654A4508BE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14C5-735A-4303-A0EF-A42358BFD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99F7-108A-4FA7-BF77-A654A4508BE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14C5-735A-4303-A0EF-A42358BFD87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99F7-108A-4FA7-BF77-A654A4508BE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14C5-735A-4303-A0EF-A42358BFD87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04E99F7-108A-4FA7-BF77-A654A4508BE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91814C5-735A-4303-A0EF-A42358BFD87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52316"/>
          </a:xfrm>
        </p:spPr>
        <p:txBody>
          <a:bodyPr>
            <a:noAutofit/>
          </a:bodyPr>
          <a:lstStyle/>
          <a:p>
            <a:r>
              <a:rPr lang="ru-RU" sz="4800" dirty="0" smtClean="0"/>
              <a:t>Оптимизация процесса размещения актуальной информации на сайте МБОУ СОШ № 71 и в социальных сетях</a:t>
            </a:r>
            <a:endParaRPr lang="ru-RU" sz="48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971600" y="4221088"/>
            <a:ext cx="6400800" cy="1473200"/>
          </a:xfrm>
        </p:spPr>
        <p:txBody>
          <a:bodyPr/>
          <a:lstStyle/>
          <a:p>
            <a:r>
              <a:rPr lang="ru-RU" dirty="0" smtClean="0"/>
              <a:t>МБОУ «Средняя общеобразовательная школа № 71»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2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Визуализация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9532" y="2143350"/>
            <a:ext cx="8604956" cy="438199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Calibri"/>
              </a:rPr>
              <a:t>                  БЫЛО</a:t>
            </a:r>
          </a:p>
          <a:p>
            <a:endParaRPr lang="ru-RU" b="1" dirty="0" smtClean="0">
              <a:latin typeface="Calibri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2161405"/>
            <a:ext cx="1067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Calibri"/>
              </a:rPr>
              <a:t>СТАЛО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6473" y="52449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Экономия времени: от </a:t>
            </a:r>
            <a:r>
              <a:rPr lang="ru-RU" dirty="0" smtClean="0"/>
              <a:t>5 </a:t>
            </a:r>
            <a:r>
              <a:rPr lang="ru-RU" dirty="0"/>
              <a:t>до </a:t>
            </a:r>
            <a:r>
              <a:rPr lang="ru-RU" dirty="0" smtClean="0"/>
              <a:t>6 часов</a:t>
            </a:r>
            <a:endParaRPr lang="ru-RU" dirty="0"/>
          </a:p>
          <a:p>
            <a:r>
              <a:rPr lang="ru-RU" dirty="0"/>
              <a:t>Своевременность размещения актуальной информации на сайте и в социальных сетях</a:t>
            </a:r>
          </a:p>
          <a:p>
            <a:r>
              <a:rPr lang="ru-RU" dirty="0" smtClean="0"/>
              <a:t>Отсутствие лишней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254" y="3140968"/>
            <a:ext cx="2472017" cy="2088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1" y="2726566"/>
            <a:ext cx="657129" cy="9610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00" y="4869222"/>
            <a:ext cx="636521" cy="9309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32" y="3909075"/>
            <a:ext cx="901196" cy="9011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7" y="3140968"/>
            <a:ext cx="1892239" cy="12961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4032" y="2567894"/>
            <a:ext cx="743776" cy="11461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4032" y="3819000"/>
            <a:ext cx="74377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2492896"/>
            <a:ext cx="7408333" cy="3888432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/>
              <a:t>Заказчик: </a:t>
            </a:r>
            <a:r>
              <a:rPr lang="ru-RU" sz="2000" dirty="0" smtClean="0"/>
              <a:t>Колесник О.В., директор МБОУ «Средняя общеобразовательная школа № 71» </a:t>
            </a:r>
          </a:p>
          <a:p>
            <a:r>
              <a:rPr lang="ru-RU" sz="2000" b="1" dirty="0" smtClean="0"/>
              <a:t>Процесс: </a:t>
            </a:r>
            <a:r>
              <a:rPr lang="ru-RU" sz="2000" dirty="0" smtClean="0"/>
              <a:t>размещение актуальной  информации </a:t>
            </a:r>
          </a:p>
          <a:p>
            <a:r>
              <a:rPr lang="ru-RU" sz="2000" b="1" dirty="0" smtClean="0"/>
              <a:t>Границы процесса: </a:t>
            </a:r>
            <a:r>
              <a:rPr lang="ru-RU" sz="2000" dirty="0" smtClean="0"/>
              <a:t>с момента получения информации до ее размещения на сайте, в социальных сетях</a:t>
            </a:r>
          </a:p>
          <a:p>
            <a:r>
              <a:rPr lang="ru-RU" sz="2000" b="1" dirty="0" smtClean="0"/>
              <a:t>Руководитель </a:t>
            </a:r>
            <a:r>
              <a:rPr lang="ru-RU" sz="2000" b="1" dirty="0" err="1" smtClean="0"/>
              <a:t>лин</a:t>
            </a:r>
            <a:r>
              <a:rPr lang="ru-RU" sz="2000" b="1" dirty="0" smtClean="0"/>
              <a:t>-проекта: </a:t>
            </a:r>
            <a:r>
              <a:rPr lang="ru-RU" sz="2000" dirty="0" smtClean="0"/>
              <a:t>Шитова М.В., заместитель директора по УВР</a:t>
            </a:r>
          </a:p>
          <a:p>
            <a:r>
              <a:rPr lang="ru-RU" sz="2000" b="1" dirty="0" smtClean="0"/>
              <a:t>Команда </a:t>
            </a:r>
            <a:r>
              <a:rPr lang="ru-RU" sz="2000" b="1" dirty="0" err="1" smtClean="0"/>
              <a:t>лин</a:t>
            </a:r>
            <a:r>
              <a:rPr lang="ru-RU" sz="2000" b="1" dirty="0" smtClean="0"/>
              <a:t>-проекта: </a:t>
            </a:r>
            <a:r>
              <a:rPr lang="ru-RU" sz="2000" dirty="0" err="1" smtClean="0"/>
              <a:t>Гейда</a:t>
            </a:r>
            <a:r>
              <a:rPr lang="ru-RU" sz="2000" dirty="0" smtClean="0"/>
              <a:t> Н.С., </a:t>
            </a:r>
            <a:r>
              <a:rPr lang="ru-RU" sz="2000" dirty="0" err="1" smtClean="0"/>
              <a:t>Добыш</a:t>
            </a:r>
            <a:r>
              <a:rPr lang="ru-RU" sz="2000" dirty="0" smtClean="0"/>
              <a:t> Т.В., заместители директора по УВР, Молчанова В.Д., заместитель директора по ВР, Кузнецов В.В., заместитель директора по БЖ, Епихина Е.В., советник по воспитанию, </a:t>
            </a:r>
            <a:r>
              <a:rPr lang="ru-RU" sz="2000" dirty="0" err="1" smtClean="0"/>
              <a:t>Маньковская</a:t>
            </a:r>
            <a:r>
              <a:rPr lang="ru-RU" sz="2000" dirty="0" smtClean="0"/>
              <a:t> О.В., администратор сайта МБОУ СОШ № 71, </a:t>
            </a:r>
            <a:r>
              <a:rPr lang="ru-RU" sz="2000" dirty="0" err="1" smtClean="0"/>
              <a:t>Чертоновская</a:t>
            </a:r>
            <a:r>
              <a:rPr lang="ru-RU" sz="2000" dirty="0" smtClean="0"/>
              <a:t> А.Е., ответственная за ведение аккаунтов в социальных сетях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данные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1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516" y="77812"/>
            <a:ext cx="8784976" cy="1988840"/>
          </a:xfrm>
        </p:spPr>
        <p:txBody>
          <a:bodyPr>
            <a:noAutofit/>
          </a:bodyPr>
          <a:lstStyle/>
          <a:p>
            <a:r>
              <a:rPr lang="ru-RU" sz="2800" dirty="0"/>
              <a:t>Паспорт проекта </a:t>
            </a:r>
            <a:br>
              <a:rPr lang="ru-RU" sz="2800" dirty="0"/>
            </a:br>
            <a:r>
              <a:rPr lang="ru-RU" sz="2800" dirty="0"/>
              <a:t> «Оптимизация </a:t>
            </a:r>
            <a:r>
              <a:rPr lang="ru-RU" sz="2800" dirty="0" smtClean="0"/>
              <a:t>процесса размещения актуальной информации на сайте МБОУ СОШ № 71 и </a:t>
            </a:r>
            <a:br>
              <a:rPr lang="ru-RU" sz="2800" dirty="0" smtClean="0"/>
            </a:br>
            <a:r>
              <a:rPr lang="ru-RU" sz="2800" dirty="0" smtClean="0"/>
              <a:t>в социальных сетях»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2060848"/>
            <a:ext cx="741682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04949"/>
              </p:ext>
            </p:extLst>
          </p:nvPr>
        </p:nvGraphicFramePr>
        <p:xfrm>
          <a:off x="251520" y="2420888"/>
          <a:ext cx="8712969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633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Текущий показатель</a:t>
                      </a:r>
                      <a:endParaRPr lang="ru-RU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Целевой показатель</a:t>
                      </a:r>
                      <a:endParaRPr lang="ru-RU" dirty="0"/>
                    </a:p>
                  </a:txBody>
                  <a:tcPr marL="82321" marR="8232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1978">
                <a:tc>
                  <a:txBody>
                    <a:bodyPr/>
                    <a:lstStyle/>
                    <a:p>
                      <a:r>
                        <a:rPr lang="ru-RU" dirty="0" smtClean="0"/>
                        <a:t>Сокращение временных затрат при подготовке и размещении актуальной информации на сайте МБОУ СОШ № 71</a:t>
                      </a:r>
                      <a:r>
                        <a:rPr lang="ru-RU" baseline="0" dirty="0" smtClean="0"/>
                        <a:t> и в социальных сетях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часов</a:t>
                      </a:r>
                      <a:endParaRPr lang="ru-RU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3 часа</a:t>
                      </a:r>
                      <a:endParaRPr lang="ru-RU" dirty="0"/>
                    </a:p>
                  </a:txBody>
                  <a:tcPr marL="82321" marR="8232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1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703149"/>
            <a:ext cx="7992887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pc="-1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Выявленные</a:t>
            </a:r>
            <a:r>
              <a:rPr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endParaRPr spc="-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544" y="3068960"/>
            <a:ext cx="8568952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0"/>
            <a:r>
              <a:rPr lang="ru-RU" sz="24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/>
              <a:t>Временные потери при согласовании и передаче информации исполнителю</a:t>
            </a:r>
            <a:r>
              <a:rPr lang="ru-RU" sz="24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/>
              <a:t>Избыточность информации</a:t>
            </a:r>
            <a:r>
              <a:rPr lang="ru-RU" sz="24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dirty="0" smtClean="0"/>
              <a:t>Необходимость своевременного размещения актуальной информации на сайте и в социальных сетях</a:t>
            </a:r>
            <a:r>
              <a:rPr lang="ru-RU" sz="24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021" y="835921"/>
            <a:ext cx="5753503" cy="584775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9012541"/>
              </p:ext>
            </p:extLst>
          </p:nvPr>
        </p:nvGraphicFramePr>
        <p:xfrm>
          <a:off x="179512" y="1916832"/>
          <a:ext cx="39604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31432" y="4869160"/>
            <a:ext cx="51125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1.  Временные потери при согласовании и передаче информации исполнителю</a:t>
            </a:r>
            <a:r>
              <a:rPr lang="ru-RU" sz="1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Candara" panose="020E0502030303020204" pitchFamily="34" charset="0"/>
                <a:cs typeface="Times New Roman" panose="02020603050405020304" pitchFamily="18" charset="0"/>
              </a:rPr>
              <a:t>2. </a:t>
            </a:r>
            <a:r>
              <a:rPr lang="ru-RU" sz="1600" dirty="0" smtClean="0"/>
              <a:t>Избыточность информации</a:t>
            </a:r>
            <a:r>
              <a:rPr lang="ru-RU" sz="1600" dirty="0">
                <a:latin typeface="Candara" panose="020E050203030302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600" dirty="0">
                <a:latin typeface="Candara" panose="020E0502030303020204" pitchFamily="34" charset="0"/>
                <a:cs typeface="Times New Roman" panose="02020603050405020304" pitchFamily="18" charset="0"/>
              </a:rPr>
              <a:t>3. </a:t>
            </a:r>
            <a:r>
              <a:rPr lang="ru-RU" sz="1600" dirty="0" smtClean="0"/>
              <a:t>Необходимость своевременного размещения актуальной информации на сайте и в социальных сетях.</a:t>
            </a:r>
            <a:endParaRPr lang="ru-RU" sz="16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341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мероприятий по устранению проблем и потерь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75186"/>
              </p:ext>
            </p:extLst>
          </p:nvPr>
        </p:nvGraphicFramePr>
        <p:xfrm>
          <a:off x="395536" y="2564902"/>
          <a:ext cx="8424936" cy="388843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77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07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7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433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04941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/>
                        <a:t>№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pPr marL="182245" algn="l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/>
                        <a:t>Проблема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pPr marR="707390" algn="l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/>
                        <a:t>Коренные</a:t>
                      </a:r>
                      <a:r>
                        <a:rPr lang="ru-RU" sz="1000" baseline="0" dirty="0" smtClean="0"/>
                        <a:t> п</a:t>
                      </a:r>
                      <a:r>
                        <a:rPr sz="1000" dirty="0" err="1" smtClean="0"/>
                        <a:t>ричины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pPr marL="476250" algn="l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1000" dirty="0" smtClean="0"/>
                        <a:t>М</a:t>
                      </a:r>
                      <a:r>
                        <a:rPr sz="1000" dirty="0" err="1" smtClean="0"/>
                        <a:t>ероприятия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spc="5" dirty="0" smtClean="0"/>
                        <a:t>Предполагаемый эффект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59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10" dirty="0"/>
                        <a:t>1.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Несвоевременность размещения актуальной информации на сайте ОУ и в социальных сетях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Длительность процесса передачи информации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Передача информации по электронным каналам связи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Сокращение времени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на передачу актуальной информации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4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10" dirty="0"/>
                        <a:t>2.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Избыточность передаваемой информации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Отсутствие алгоритма подготовки информации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Разработка алгоритма подготовки информации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Сокращение информации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26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/>
                        <a:t>3.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dirty="0" smtClean="0"/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Длительное время загрузки изображений или файлов с большим объемом информации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Отсутствие единых технических требований к подготовке информации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Разработка требований к техническим характеристикам файлов и изображений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Сокращение времени на загрузку информации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2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476006"/>
            <a:ext cx="8208912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Планируемые</a:t>
            </a:r>
            <a:r>
              <a:rPr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508" y="2259885"/>
            <a:ext cx="2807335" cy="11525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252573"/>
                </a:solidFill>
                <a:latin typeface="Arial Black"/>
                <a:cs typeface="Arial Black"/>
              </a:rPr>
              <a:t>До</a:t>
            </a:r>
            <a:r>
              <a:rPr sz="1800" spc="-40" dirty="0">
                <a:solidFill>
                  <a:srgbClr val="252573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252573"/>
                </a:solidFill>
                <a:latin typeface="Arial Black"/>
                <a:cs typeface="Arial Black"/>
              </a:rPr>
              <a:t>реализации</a:t>
            </a:r>
            <a:endParaRPr sz="18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252573"/>
                </a:solidFill>
                <a:latin typeface="Arial Black"/>
                <a:cs typeface="Arial Black"/>
              </a:rPr>
              <a:t>лин-проекта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6910" y="2082093"/>
            <a:ext cx="5616624" cy="1539524"/>
          </a:xfrm>
          <a:prstGeom prst="rect">
            <a:avLst/>
          </a:prstGeom>
          <a:ln w="24384">
            <a:solidFill>
              <a:srgbClr val="333399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488">
              <a:lnSpc>
                <a:spcPct val="100000"/>
              </a:lnSpc>
              <a:spcBef>
                <a:spcPts val="245"/>
              </a:spcBef>
            </a:pPr>
            <a:r>
              <a:rPr sz="1400" spc="5" dirty="0">
                <a:solidFill>
                  <a:srgbClr val="252573"/>
                </a:solidFill>
                <a:latin typeface="Arial Black"/>
                <a:cs typeface="Arial Black"/>
              </a:rPr>
              <a:t>ВПП</a:t>
            </a:r>
            <a:r>
              <a:rPr sz="1400" spc="-15" dirty="0">
                <a:solidFill>
                  <a:srgbClr val="252573"/>
                </a:solidFill>
                <a:latin typeface="Arial Black"/>
                <a:cs typeface="Arial Black"/>
              </a:rPr>
              <a:t> </a:t>
            </a:r>
            <a:r>
              <a:rPr sz="1400" spc="5" dirty="0">
                <a:solidFill>
                  <a:srgbClr val="252573"/>
                </a:solidFill>
                <a:latin typeface="Arial Black"/>
                <a:cs typeface="Arial Black"/>
              </a:rPr>
              <a:t>(время</a:t>
            </a:r>
            <a:r>
              <a:rPr sz="1400" spc="-65" dirty="0">
                <a:solidFill>
                  <a:srgbClr val="252573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252573"/>
                </a:solidFill>
                <a:latin typeface="Arial Black"/>
                <a:cs typeface="Arial Black"/>
              </a:rPr>
              <a:t>протекания</a:t>
            </a:r>
            <a:r>
              <a:rPr sz="1400" spc="-85" dirty="0">
                <a:solidFill>
                  <a:srgbClr val="252573"/>
                </a:solidFill>
                <a:latin typeface="Arial Black"/>
                <a:cs typeface="Arial Black"/>
              </a:rPr>
              <a:t> </a:t>
            </a:r>
            <a:r>
              <a:rPr sz="1400" spc="5" dirty="0">
                <a:solidFill>
                  <a:srgbClr val="252573"/>
                </a:solidFill>
                <a:latin typeface="Arial Black"/>
                <a:cs typeface="Arial Black"/>
              </a:rPr>
              <a:t>процесса)</a:t>
            </a:r>
            <a:endParaRPr sz="1400" dirty="0">
              <a:latin typeface="Arial Black"/>
              <a:cs typeface="Arial Black"/>
            </a:endParaRPr>
          </a:p>
          <a:p>
            <a:pPr marL="90488">
              <a:lnSpc>
                <a:spcPct val="100000"/>
              </a:lnSpc>
            </a:pPr>
            <a:r>
              <a:rPr lang="ru-RU" sz="1400" spc="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м</a:t>
            </a:r>
            <a:r>
              <a:rPr lang="ru-RU" sz="1400" spc="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инимум 8 часов</a:t>
            </a:r>
          </a:p>
          <a:p>
            <a:pPr marL="90488">
              <a:lnSpc>
                <a:spcPct val="100000"/>
              </a:lnSpc>
            </a:pPr>
            <a:r>
              <a:rPr lang="ru-RU" sz="14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Несвоевременность размещения актуальной информации на сайте и в социальных сетях</a:t>
            </a:r>
          </a:p>
          <a:p>
            <a:pPr marL="90488">
              <a:lnSpc>
                <a:spcPct val="100000"/>
              </a:lnSpc>
            </a:pPr>
            <a:r>
              <a:rPr lang="ru-RU" sz="14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Избыточность информации </a:t>
            </a:r>
          </a:p>
          <a:p>
            <a:pPr marL="90488">
              <a:lnSpc>
                <a:spcPct val="100000"/>
              </a:lnSpc>
            </a:pPr>
            <a:r>
              <a:rPr lang="ru-RU" sz="14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Длительность загрузки изображений или файлов с большим объемом информации</a:t>
            </a:r>
            <a:endParaRPr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68805" y="3486142"/>
            <a:ext cx="332740" cy="404123"/>
            <a:chOff x="1441703" y="2663951"/>
            <a:chExt cx="332740" cy="619125"/>
          </a:xfrm>
        </p:grpSpPr>
        <p:sp>
          <p:nvSpPr>
            <p:cNvPr id="6" name="object 6"/>
            <p:cNvSpPr/>
            <p:nvPr/>
          </p:nvSpPr>
          <p:spPr>
            <a:xfrm>
              <a:off x="1446275" y="2668523"/>
              <a:ext cx="323215" cy="609600"/>
            </a:xfrm>
            <a:custGeom>
              <a:avLst/>
              <a:gdLst/>
              <a:ahLst/>
              <a:cxnLst/>
              <a:rect l="l" t="t" r="r" b="b"/>
              <a:pathLst>
                <a:path w="323214" h="609600">
                  <a:moveTo>
                    <a:pt x="242316" y="0"/>
                  </a:moveTo>
                  <a:lnTo>
                    <a:pt x="80772" y="0"/>
                  </a:lnTo>
                  <a:lnTo>
                    <a:pt x="80772" y="448055"/>
                  </a:lnTo>
                  <a:lnTo>
                    <a:pt x="0" y="448055"/>
                  </a:lnTo>
                  <a:lnTo>
                    <a:pt x="161544" y="609600"/>
                  </a:lnTo>
                  <a:lnTo>
                    <a:pt x="323088" y="448055"/>
                  </a:lnTo>
                  <a:lnTo>
                    <a:pt x="242316" y="448055"/>
                  </a:lnTo>
                  <a:lnTo>
                    <a:pt x="242316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6275" y="2668523"/>
              <a:ext cx="323215" cy="609600"/>
            </a:xfrm>
            <a:custGeom>
              <a:avLst/>
              <a:gdLst/>
              <a:ahLst/>
              <a:cxnLst/>
              <a:rect l="l" t="t" r="r" b="b"/>
              <a:pathLst>
                <a:path w="323214" h="609600">
                  <a:moveTo>
                    <a:pt x="0" y="448055"/>
                  </a:moveTo>
                  <a:lnTo>
                    <a:pt x="80772" y="448055"/>
                  </a:lnTo>
                  <a:lnTo>
                    <a:pt x="80772" y="0"/>
                  </a:lnTo>
                  <a:lnTo>
                    <a:pt x="242316" y="0"/>
                  </a:lnTo>
                  <a:lnTo>
                    <a:pt x="242316" y="448055"/>
                  </a:lnTo>
                  <a:lnTo>
                    <a:pt x="323088" y="448055"/>
                  </a:lnTo>
                  <a:lnTo>
                    <a:pt x="161544" y="609600"/>
                  </a:lnTo>
                  <a:lnTo>
                    <a:pt x="0" y="448055"/>
                  </a:lnTo>
                  <a:close/>
                </a:path>
              </a:pathLst>
            </a:cu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838852" y="3655771"/>
            <a:ext cx="332740" cy="353099"/>
            <a:chOff x="5839967" y="2642616"/>
            <a:chExt cx="332740" cy="622300"/>
          </a:xfrm>
        </p:grpSpPr>
        <p:sp>
          <p:nvSpPr>
            <p:cNvPr id="9" name="object 9"/>
            <p:cNvSpPr/>
            <p:nvPr/>
          </p:nvSpPr>
          <p:spPr>
            <a:xfrm>
              <a:off x="5844539" y="2647188"/>
              <a:ext cx="323215" cy="612775"/>
            </a:xfrm>
            <a:custGeom>
              <a:avLst/>
              <a:gdLst/>
              <a:ahLst/>
              <a:cxnLst/>
              <a:rect l="l" t="t" r="r" b="b"/>
              <a:pathLst>
                <a:path w="323214" h="612775">
                  <a:moveTo>
                    <a:pt x="242315" y="0"/>
                  </a:moveTo>
                  <a:lnTo>
                    <a:pt x="80772" y="0"/>
                  </a:lnTo>
                  <a:lnTo>
                    <a:pt x="80772" y="451103"/>
                  </a:lnTo>
                  <a:lnTo>
                    <a:pt x="0" y="451103"/>
                  </a:lnTo>
                  <a:lnTo>
                    <a:pt x="161544" y="612648"/>
                  </a:lnTo>
                  <a:lnTo>
                    <a:pt x="323088" y="451103"/>
                  </a:lnTo>
                  <a:lnTo>
                    <a:pt x="242315" y="451103"/>
                  </a:lnTo>
                  <a:lnTo>
                    <a:pt x="242315" y="0"/>
                  </a:lnTo>
                  <a:close/>
                </a:path>
              </a:pathLst>
            </a:cu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44539" y="2647188"/>
              <a:ext cx="323215" cy="612775"/>
            </a:xfrm>
            <a:custGeom>
              <a:avLst/>
              <a:gdLst/>
              <a:ahLst/>
              <a:cxnLst/>
              <a:rect l="l" t="t" r="r" b="b"/>
              <a:pathLst>
                <a:path w="323214" h="612775">
                  <a:moveTo>
                    <a:pt x="0" y="451103"/>
                  </a:moveTo>
                  <a:lnTo>
                    <a:pt x="80772" y="451103"/>
                  </a:lnTo>
                  <a:lnTo>
                    <a:pt x="80772" y="0"/>
                  </a:lnTo>
                  <a:lnTo>
                    <a:pt x="242315" y="0"/>
                  </a:lnTo>
                  <a:lnTo>
                    <a:pt x="242315" y="451103"/>
                  </a:lnTo>
                  <a:lnTo>
                    <a:pt x="323088" y="451103"/>
                  </a:lnTo>
                  <a:lnTo>
                    <a:pt x="161544" y="612648"/>
                  </a:lnTo>
                  <a:lnTo>
                    <a:pt x="0" y="451103"/>
                  </a:lnTo>
                  <a:close/>
                </a:path>
              </a:pathLst>
            </a:cu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1508" y="3979280"/>
            <a:ext cx="2807335" cy="11525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252573"/>
                </a:solidFill>
                <a:latin typeface="Arial Black"/>
                <a:cs typeface="Arial Black"/>
              </a:rPr>
              <a:t>После</a:t>
            </a:r>
            <a:r>
              <a:rPr sz="1800" spc="-30" dirty="0">
                <a:solidFill>
                  <a:srgbClr val="252573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252573"/>
                </a:solidFill>
                <a:latin typeface="Arial Black"/>
                <a:cs typeface="Arial Black"/>
              </a:rPr>
              <a:t>реализации</a:t>
            </a:r>
            <a:endParaRPr sz="18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252573"/>
                </a:solidFill>
                <a:latin typeface="Arial Black"/>
                <a:cs typeface="Arial Black"/>
              </a:rPr>
              <a:t>лин-проекта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6947" y="4029757"/>
            <a:ext cx="5616560" cy="1326004"/>
          </a:xfrm>
          <a:prstGeom prst="rect">
            <a:avLst/>
          </a:prstGeom>
          <a:ln w="24384">
            <a:solidFill>
              <a:srgbClr val="333399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488">
              <a:lnSpc>
                <a:spcPct val="100000"/>
              </a:lnSpc>
              <a:spcBef>
                <a:spcPts val="260"/>
              </a:spcBef>
            </a:pPr>
            <a:r>
              <a:rPr sz="1400" spc="5" dirty="0">
                <a:solidFill>
                  <a:srgbClr val="001F5F"/>
                </a:solidFill>
                <a:latin typeface="Arial Black"/>
                <a:cs typeface="Arial Black"/>
              </a:rPr>
              <a:t>ВПП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(время</a:t>
            </a:r>
            <a:r>
              <a:rPr sz="14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протекания</a:t>
            </a:r>
            <a:r>
              <a:rPr sz="1400" spc="-8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процесса)</a:t>
            </a:r>
            <a:endParaRPr sz="1400" dirty="0">
              <a:latin typeface="Arial Black"/>
              <a:cs typeface="Arial Black"/>
            </a:endParaRPr>
          </a:p>
          <a:p>
            <a:pPr marL="90488" marR="688340">
              <a:lnSpc>
                <a:spcPct val="100000"/>
              </a:lnSpc>
            </a:pP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о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т 2 до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3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часов</a:t>
            </a:r>
          </a:p>
          <a:p>
            <a:pPr marL="90488" marR="688340">
              <a:lnSpc>
                <a:spcPct val="100000"/>
              </a:lnSpc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Своевременность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размещения актуальной информации на сайте и в социальных сетях</a:t>
            </a:r>
          </a:p>
          <a:p>
            <a:pPr marL="90488" marR="688340">
              <a:lnSpc>
                <a:spcPct val="100000"/>
              </a:lnSpc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Сокращение информации</a:t>
            </a:r>
          </a:p>
          <a:p>
            <a:pPr marL="90488" marR="688340">
              <a:lnSpc>
                <a:spcPct val="100000"/>
              </a:lnSpc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Сокращение времени на загрузку информации</a:t>
            </a:r>
            <a:endParaRPr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5576" y="5656100"/>
            <a:ext cx="7920880" cy="1072730"/>
          </a:xfrm>
          <a:prstGeom prst="rect">
            <a:avLst/>
          </a:prstGeom>
          <a:noFill/>
          <a:ln w="24384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pPr marL="165735" marR="158115" indent="878205">
              <a:lnSpc>
                <a:spcPct val="100000"/>
              </a:lnSpc>
              <a:spcBef>
                <a:spcPts val="265"/>
              </a:spcBef>
            </a:pPr>
            <a:r>
              <a:rPr sz="14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Black"/>
                <a:cs typeface="Arial Black"/>
              </a:rPr>
              <a:t>Экономия времени: </a:t>
            </a:r>
            <a:r>
              <a:rPr lang="ru-RU" sz="1400" dirty="0" smtClean="0">
                <a:solidFill>
                  <a:srgbClr val="C00000"/>
                </a:solidFill>
                <a:uFill>
                  <a:solidFill>
                    <a:srgbClr val="001F5F"/>
                  </a:solidFill>
                </a:uFill>
                <a:latin typeface="Arial Black"/>
                <a:cs typeface="Arial Black"/>
              </a:rPr>
              <a:t>от 5 до 6 часов</a:t>
            </a:r>
            <a:endParaRPr lang="ru-RU" sz="1400" spc="5" dirty="0" smtClean="0">
              <a:solidFill>
                <a:srgbClr val="001F5F"/>
              </a:solidFill>
              <a:latin typeface="Arial Black"/>
              <a:cs typeface="Arial Black"/>
            </a:endParaRPr>
          </a:p>
          <a:p>
            <a:pPr marL="165735" marR="158115" indent="878205">
              <a:lnSpc>
                <a:spcPct val="100000"/>
              </a:lnSpc>
              <a:spcBef>
                <a:spcPts val="265"/>
              </a:spcBef>
            </a:pPr>
            <a:r>
              <a:rPr lang="ru-RU" sz="1400" spc="5" dirty="0" smtClean="0">
                <a:solidFill>
                  <a:srgbClr val="001F5F"/>
                </a:solidFill>
                <a:latin typeface="Arial Black"/>
                <a:cs typeface="Arial Black"/>
              </a:rPr>
              <a:t>Своевременность размещения актуальной информации на       </a:t>
            </a:r>
          </a:p>
          <a:p>
            <a:pPr marL="165735" marR="158115" indent="878205">
              <a:lnSpc>
                <a:spcPct val="100000"/>
              </a:lnSpc>
              <a:spcBef>
                <a:spcPts val="265"/>
              </a:spcBef>
            </a:pPr>
            <a:r>
              <a:rPr lang="ru-RU" sz="1400" spc="5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lang="ru-RU" sz="1400" spc="5" dirty="0" smtClean="0">
                <a:solidFill>
                  <a:srgbClr val="001F5F"/>
                </a:solidFill>
                <a:latin typeface="Arial Black"/>
                <a:cs typeface="Arial Black"/>
              </a:rPr>
              <a:t>айте, в социальных сетях</a:t>
            </a:r>
          </a:p>
          <a:p>
            <a:pPr marL="165735" marR="158115" indent="878205">
              <a:lnSpc>
                <a:spcPct val="100000"/>
              </a:lnSpc>
              <a:spcBef>
                <a:spcPts val="265"/>
              </a:spcBef>
            </a:pPr>
            <a:r>
              <a:rPr lang="ru-RU" sz="1600" spc="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lang="ru-RU" sz="1600" spc="5" dirty="0" smtClean="0">
                <a:solidFill>
                  <a:srgbClr val="001F5F"/>
                </a:solidFill>
                <a:latin typeface="Arial Black"/>
                <a:cs typeface="Arial Black"/>
              </a:rPr>
              <a:t>      </a:t>
            </a:r>
            <a:endParaRPr sz="12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4427984" y="1168193"/>
            <a:ext cx="288032" cy="8588964"/>
          </a:xfrm>
          <a:prstGeom prst="leftBrace">
            <a:avLst>
              <a:gd name="adj1" fmla="val 172593"/>
              <a:gd name="adj2" fmla="val 50000"/>
            </a:avLst>
          </a:prstGeom>
          <a:ln w="1905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7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Достигнутые результаты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265365"/>
              </p:ext>
            </p:extLst>
          </p:nvPr>
        </p:nvGraphicFramePr>
        <p:xfrm>
          <a:off x="323528" y="2780928"/>
          <a:ext cx="8568952" cy="31104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332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67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88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01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75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</a:t>
                      </a:r>
                      <a:r>
                        <a:rPr lang="ru-RU" sz="1400" dirty="0" smtClean="0"/>
                        <a:t>цели (ед. </a:t>
                      </a:r>
                      <a:r>
                        <a:rPr lang="ru-RU" sz="1400" dirty="0" err="1" smtClean="0"/>
                        <a:t>изм</a:t>
                      </a:r>
                      <a:r>
                        <a:rPr lang="ru-RU" sz="1400" dirty="0" smtClean="0"/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Было</a:t>
                      </a:r>
                      <a:endParaRPr lang="ru-RU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Стало</a:t>
                      </a:r>
                      <a:endParaRPr lang="ru-RU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Полученный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результат, эффект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ndara" panose="020E0502030303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754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kern="1200" baseline="0" dirty="0" smtClean="0"/>
                        <a:t>Обеспечение своевременности размещения актуальной информации на сайте ОУ и в социальных сетях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baseline="0" dirty="0" smtClean="0"/>
                        <a:t>несвоевременность размещения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Times New Roman" pitchFamily="18" charset="0"/>
                        </a:rPr>
                        <a:t>своевременность размещения информации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</a:rPr>
                        <a:t>Своевременность размещения актуальной информации;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</a:rPr>
                        <a:t>Экономия времени на подготовку и размещение информации.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312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Times New Roman" pitchFamily="18" charset="0"/>
                        </a:rPr>
                        <a:t>Сокращение информации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Times New Roman" pitchFamily="18" charset="0"/>
                        </a:rPr>
                        <a:t>избыточность информации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Times New Roman" pitchFamily="18" charset="0"/>
                        </a:rPr>
                        <a:t>лишней информации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Times New Roman" pitchFamily="18" charset="0"/>
                        </a:rPr>
                        <a:t>Сокращение времени на подготовку и размещение актуальной информации</a:t>
                      </a:r>
                    </a:p>
                    <a:p>
                      <a:endParaRPr lang="ru-RU" sz="1400" b="0" kern="12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минимум 8 часов</a:t>
                      </a:r>
                      <a:endParaRPr lang="ru-RU" sz="1400" kern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сокращение времени в 3 раза</a:t>
                      </a:r>
                    </a:p>
                    <a:p>
                      <a:pPr marL="0" algn="l" defTabSz="914400" rtl="0" eaLnBrk="1" latinLnBrk="0" hangingPunct="1"/>
                      <a:endParaRPr lang="ru-RU" sz="1400" b="0" kern="12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515</TotalTime>
  <Words>503</Words>
  <Application>Microsoft Office PowerPoint</Application>
  <PresentationFormat>Экран (4:3)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Candara</vt:lpstr>
      <vt:lpstr>Futura PT Book</vt:lpstr>
      <vt:lpstr>Futura PT Medium</vt:lpstr>
      <vt:lpstr>Symbol</vt:lpstr>
      <vt:lpstr>Times New Roman</vt:lpstr>
      <vt:lpstr>Волна</vt:lpstr>
      <vt:lpstr>Оптимизация процесса размещения актуальной информации на сайте МБОУ СОШ № 71 и в социальных сетях</vt:lpstr>
      <vt:lpstr>Общие данные</vt:lpstr>
      <vt:lpstr>Паспорт проекта   «Оптимизация процесса размещения актуальной информации на сайте МБОУ СОШ № 71 и  в социальных сетях»</vt:lpstr>
      <vt:lpstr>Цель:</vt:lpstr>
      <vt:lpstr>Выявленные проблемы</vt:lpstr>
      <vt:lpstr>Пирамида проблем</vt:lpstr>
      <vt:lpstr>План мероприятий по устранению проблем и потерь</vt:lpstr>
      <vt:lpstr>Планируемые результаты</vt:lpstr>
      <vt:lpstr>Достигнутые результаты</vt:lpstr>
      <vt:lpstr>Визуализация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Марина Вадимовна</cp:lastModifiedBy>
  <cp:revision>77</cp:revision>
  <dcterms:created xsi:type="dcterms:W3CDTF">2021-12-22T14:39:58Z</dcterms:created>
  <dcterms:modified xsi:type="dcterms:W3CDTF">2023-05-12T07:13:33Z</dcterms:modified>
</cp:coreProperties>
</file>